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28" autoAdjust="0"/>
  </p:normalViewPr>
  <p:slideViewPr>
    <p:cSldViewPr>
      <p:cViewPr>
        <p:scale>
          <a:sx n="150" d="100"/>
          <a:sy n="150" d="100"/>
        </p:scale>
        <p:origin x="-54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6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3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37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7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4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51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95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51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5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FAA19-F04A-44C4-BF40-7B0EBC7D6AC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33E21-2BE1-498A-92F7-1CA762BB4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39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66"/>
          <p:cNvSpPr txBox="1">
            <a:spLocks noChangeArrowheads="1"/>
          </p:cNvSpPr>
          <p:nvPr/>
        </p:nvSpPr>
        <p:spPr bwMode="auto">
          <a:xfrm>
            <a:off x="1222375" y="69850"/>
            <a:ext cx="7700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Типовые замечания </a:t>
            </a:r>
          </a:p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у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правления муниципальных закупок Администрации города Нижний Тагил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по формированию 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локальных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сметных расчетов (ЛСР)</a:t>
            </a:r>
            <a:endParaRPr lang="ru-RU" sz="2400" dirty="0">
              <a:solidFill>
                <a:srgbClr val="000000"/>
              </a:solidFill>
              <a:latin typeface="Liberation Serif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376560"/>
              </p:ext>
            </p:extLst>
          </p:nvPr>
        </p:nvGraphicFramePr>
        <p:xfrm>
          <a:off x="431800" y="1052513"/>
          <a:ext cx="8280400" cy="4999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12"/>
                <a:gridCol w="3132088"/>
              </a:tblGrid>
              <a:tr h="39632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Замечания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Основание для замечаний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54874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В сопроводительном письме на проверку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ЛСР не указан способ осуществления закупки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Подпункт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1 пункта 1 статьи 2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85359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Liberation Serif" pitchFamily="18" charset="0"/>
                        </a:rPr>
                        <a:t>Не предоставлена </a:t>
                      </a:r>
                      <a:r>
                        <a:rPr lang="ru-RU" sz="1000" b="1" dirty="0" smtClean="0">
                          <a:latin typeface="Liberation Serif" pitchFamily="18" charset="0"/>
                        </a:rPr>
                        <a:t>утвержденная</a:t>
                      </a:r>
                      <a:r>
                        <a:rPr lang="ru-RU" sz="1000" b="0" dirty="0" smtClean="0">
                          <a:latin typeface="Liberation Serif" pitchFamily="18" charset="0"/>
                        </a:rPr>
                        <a:t> руководителем организации заказчика ведомость объемов работ, а также </a:t>
                      </a:r>
                      <a:r>
                        <a:rPr lang="ru-RU" sz="1000" b="1" dirty="0" smtClean="0">
                          <a:latin typeface="Liberation Serif" pitchFamily="18" charset="0"/>
                        </a:rPr>
                        <a:t>приложен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Liberation Serif" pitchFamily="18" charset="0"/>
                          <a:ea typeface="+mn-ea"/>
                          <a:cs typeface="+mn-cs"/>
                        </a:rPr>
                        <a:t>ия </a:t>
                      </a:r>
                      <a:r>
                        <a:rPr lang="ru-RU" sz="1000" b="1" dirty="0" smtClean="0">
                          <a:latin typeface="Liberation Serif" pitchFamily="18" charset="0"/>
                        </a:rPr>
                        <a:t>к ведомости объемов работ, с указанием тех. характеристик и потребительских</a:t>
                      </a:r>
                      <a:r>
                        <a:rPr lang="ru-RU" sz="1000" b="1" baseline="0" dirty="0" smtClean="0">
                          <a:latin typeface="Liberation Serif" pitchFamily="18" charset="0"/>
                        </a:rPr>
                        <a:t> свойств основных материалов </a:t>
                      </a:r>
                      <a:r>
                        <a:rPr lang="ru-RU" sz="1000" b="0" baseline="0" dirty="0" smtClean="0">
                          <a:latin typeface="Liberation Serif" pitchFamily="18" charset="0"/>
                        </a:rPr>
                        <a:t>(используемых при выполнении работ)</a:t>
                      </a:r>
                      <a:r>
                        <a:rPr lang="ru-RU" sz="1000" b="0" dirty="0" smtClean="0">
                          <a:latin typeface="Liberation Serif" pitchFamily="18" charset="0"/>
                        </a:rPr>
                        <a:t> либо проектная документация (в случае составления ЛСР по проектной</a:t>
                      </a:r>
                      <a:r>
                        <a:rPr lang="ru-RU" sz="1000" b="0" baseline="0" dirty="0" smtClean="0">
                          <a:latin typeface="Liberation Serif" pitchFamily="18" charset="0"/>
                        </a:rPr>
                        <a:t> документации), задание на проектирование (при выполнении проектных работ)</a:t>
                      </a:r>
                      <a:endParaRPr lang="ru-RU" sz="1000" b="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2 пункта 1 статьи 2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701173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При выполнении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работ на установку (замену) оконных конструкций, заказчиком не предоставлена документация, содержащая технические характеристики и потребительские свойства  оконных конструкций (техническое задание)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12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, п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2 пункта 1 статьи 2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54874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Не предоставлен локальный сметный расчет в электронном виде, в формате, совместимом с программой «Гранд Смета» (в том числе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на проектно – изыскательские работы!!!)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latin typeface="Liberation Serif" pitchFamily="18" charset="0"/>
                        </a:rPr>
                        <a:t>Пункт 1 статьи 2 Порядка, утв. постановлением Администрации города Нижний Тагил от 17.11.2020 № 2160-ПА</a:t>
                      </a:r>
                      <a:endParaRPr lang="ru-RU" sz="1000" dirty="0" smtClean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Отсутствует, либо не соответствует установленной форме конъюнктурный анализ стоимости строительных ресурсов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Приложение №1 к Методике,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, п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4 пункта 1 статьи 2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Не предоставлены источники ценовой информации, на основании которых сформирован конъюнктурный анализ стоимости строительных ресурсов 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4 пункта 1 статьи 2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Информация из открытых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источников о текущих ценах (печатные издания, информационно – коммуникационная сеть «Интернет»)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, используемая для формирования конъюнктурного анализа стоимости строительных ресурсов, не подписана Заказчиком 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14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1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724794"/>
              </p:ext>
            </p:extLst>
          </p:nvPr>
        </p:nvGraphicFramePr>
        <p:xfrm>
          <a:off x="431800" y="1052736"/>
          <a:ext cx="8280400" cy="5303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12"/>
                <a:gridCol w="3132088"/>
              </a:tblGrid>
              <a:tr h="3963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Замечания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Основание для замечаний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Источники ценовой информации, на основании которых сформирован конъюнктурный анализ стоимости строительных ресурсов, не содержат информации об идентификационном номере налогоплательщика, о дате составления документа, об учете в ценах налога на добавленную стоимость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15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 smtClean="0">
                        <a:latin typeface="Liberation Serif" pitchFamily="18" charset="0"/>
                      </a:endParaRPr>
                    </a:p>
                    <a:p>
                      <a:pPr algn="just"/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При отсутствии данных в источниках ценовой информации, на основании которых сформирован конъюнктурный анализ стоимости строительных ресурсов, об идентификационном номере налогоплательщика, о дате составления документа, об учете в ценах налога на добавленную стоимость, не осуществлено их дополнение и отсутствует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подпись Заказчика на документах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16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 smtClean="0">
                        <a:latin typeface="Liberation Serif" pitchFamily="18" charset="0"/>
                      </a:endParaRPr>
                    </a:p>
                    <a:p>
                      <a:pPr algn="just"/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Норма расхода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материальных ресурсов, учтенных в сметной документации по конъюнктурному анализу, не соответствует (превышает) рекомендации производителя материальных ресурсов 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12, 17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 smtClean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Завышена стоимость строительных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ресурсов в конъюнктурном анализе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13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, статья 2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При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составлении конъюнктурного анализа стоимости строительных ресурсов используются данные о ценах полученные от 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физических лиц, индивидуальных предпринимателей, юридических лиц, между которыми существуют отношения связанности (аффилированности), то есть имеющих общих собственников, учредителей;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Подпункт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1 пункта 5 статьи 5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При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составлении конъюнктурного анализа стоимости строительных ресурсов используются данные о ценах полученные от </a:t>
                      </a:r>
                      <a:r>
                        <a:rPr lang="ru-RU" sz="1000" b="0" dirty="0" smtClean="0">
                          <a:latin typeface="Liberation Serif" pitchFamily="18" charset="0"/>
                        </a:rPr>
                        <a:t>физических лиц, индивидуальных предпринимателей, юридических лиц, виды деятельности которых не сопоставимыми с объектом закупки (согласно сведениям из ЕГРЮЛ/ЕГРИП и данным с сайтов таких организаций в информационно-телекоммуникационной сети "Интернет")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Подпункт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2 пункта 5 статьи 5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3963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При составлении конъюнктурного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анализа необоснованно включаются в состав затрат транспортные расходы по доставке материалов, в процентном отношении от стоимости материалов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91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</a:tbl>
          </a:graphicData>
        </a:graphic>
      </p:graphicFrame>
      <p:sp>
        <p:nvSpPr>
          <p:cNvPr id="7" name="Text Box 66"/>
          <p:cNvSpPr txBox="1">
            <a:spLocks noChangeArrowheads="1"/>
          </p:cNvSpPr>
          <p:nvPr/>
        </p:nvSpPr>
        <p:spPr bwMode="auto">
          <a:xfrm>
            <a:off x="1222375" y="69850"/>
            <a:ext cx="7700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Типовые замечания </a:t>
            </a:r>
          </a:p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у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правления муниципальных закупок Администрации города Нижний Тагил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по формированию 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локальных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сметных расчетов (ЛСР)</a:t>
            </a:r>
            <a:endParaRPr lang="ru-RU" sz="2400" dirty="0">
              <a:solidFill>
                <a:srgbClr val="000000"/>
              </a:solidFill>
              <a:latin typeface="Liberation Serif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83817"/>
              </p:ext>
            </p:extLst>
          </p:nvPr>
        </p:nvGraphicFramePr>
        <p:xfrm>
          <a:off x="431800" y="1052513"/>
          <a:ext cx="8280400" cy="5184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12"/>
                <a:gridCol w="3132088"/>
              </a:tblGrid>
              <a:tr h="39622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Замечания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Основание для замечаний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396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Объемы выполнения работ,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расход материальных ресурсов, не соответствует показателям, учтенным в ведомости объемов работ либо проектной документации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Пункт 12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082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Применяемые заказчиком сметные нормы не соответствуют технологии выполнения работ 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12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56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Сплит-форма и редакция сметно-нормативной базы не соответствуют периоду формирования сметной стоимости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Пункты 9-11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3594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Сметная стоимость ресурсов и оборудования не соответствует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сплит-форме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Пункты 93-96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539226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В расчетах не учтен налог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на добавленную стоимость при осуществлении закупки на выполнение работ конкурентными способами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latin typeface="Liberation Serif" pitchFamily="18" charset="0"/>
                        </a:rPr>
                        <a:t>Пункт 7 статьи 5  Порядка, утв. постановлением Администрации города Нижний Тагил от 17.11.2020 № 2160-ПА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85344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В случае отсутствия </a:t>
                      </a:r>
                      <a:r>
                        <a:rPr lang="ru-RU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ГЭСНр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 при определении сметной стоимости работ по капитальному ремонту, аналогичных технологическим процессам, выполняемым при новом строительстве, с использованием ГЭСН, к которым в соответствии с пунктом 58 Методики № 421/</a:t>
                      </a:r>
                      <a:r>
                        <a:rPr lang="ru-RU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пр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 применяются повышающие коэффициенты 1,15 к затратам труда (оплате труда) рабочих и 1,25 нормам времени (стоимости) эксплуатации машин и механизмов, затратам труда (оплате труда) машинистов, не применены совместно: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- к нормативам накладных расходов для соответствующих ГЭСН по отдельным позициям локального сметного расчета - коэффициент 0,9;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/>
                      </a:r>
                      <a:br>
                        <a:rPr lang="ru-RU" sz="1000" dirty="0" smtClean="0">
                          <a:latin typeface="Liberation Serif" pitchFamily="18" charset="0"/>
                        </a:rPr>
                      </a:b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- к нормативам сметной прибыли для соответствующих ГЭСН по отдельным позициям локального сметного расчета </a:t>
                      </a:r>
                      <a:r>
                        <a:rPr lang="ru-RU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Liberation Serif" pitchFamily="18" charset="0"/>
                          <a:ea typeface="+mn-ea"/>
                          <a:cs typeface="+mn-cs"/>
                        </a:rPr>
                        <a:t>коэффициент 0,85.</a:t>
                      </a:r>
                      <a:endParaRPr lang="ru-RU" sz="1000" b="0" i="0" u="none" strike="noStrike" kern="1200" baseline="0" dirty="0" smtClean="0">
                        <a:solidFill>
                          <a:schemeClr val="dk1"/>
                        </a:solidFill>
                        <a:latin typeface="Liberation Serif" pitchFamily="18" charset="0"/>
                        <a:ea typeface="+mn-ea"/>
                        <a:cs typeface="+mn-cs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58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baseline="0" dirty="0" smtClean="0">
                        <a:latin typeface="Liberation Serif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latin typeface="Liberation Serif" pitchFamily="18" charset="0"/>
                        </a:rPr>
                        <a:t>Пункт 25 Методики, утв. п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риказом Минстроя РФ от 21.12.2020 № 812/</a:t>
                      </a:r>
                      <a:r>
                        <a:rPr lang="ru-RU" sz="1000" dirty="0" err="1" smtClean="0">
                          <a:latin typeface="Liberation Serif" pitchFamily="18" charset="0"/>
                        </a:rPr>
                        <a:t>пр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,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16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</a:t>
                      </a:r>
                      <a:r>
                        <a:rPr lang="ru-RU" sz="1000" dirty="0" smtClean="0">
                          <a:latin typeface="Liberation Serif" pitchFamily="18" charset="0"/>
                        </a:rPr>
                        <a:t>приказом Минстроя РФ от 11.12.2020 № 774/</a:t>
                      </a:r>
                      <a:r>
                        <a:rPr lang="ru-RU" sz="100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48996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Необоснованно применены коэффициенты,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учитывающие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Liberation Serif" pitchFamily="18" charset="0"/>
                          <a:ea typeface="+mn-ea"/>
                          <a:cs typeface="+mn-cs"/>
                        </a:rPr>
                        <a:t>усложняющие факторы и условия производства работ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Пункты 52-56 Методики,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утв. приказом Минстроя РФ от 04.08.2020 № 421/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48996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При составлении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локального сметного расчёта на ремонтные работы использованы сметные нормы, включенные в сборники ГЭСН, при наличии необходимых сметных норм в сборниках 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ГЭСНр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, ГЭСН46.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58 Методики, утв. приказом Минстроя РФ от 04.08.2020 № 421/</a:t>
                      </a:r>
                      <a:r>
                        <a:rPr lang="ru-RU" sz="100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 smtClean="0">
                        <a:latin typeface="Liberation Serif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</a:tbl>
          </a:graphicData>
        </a:graphic>
      </p:graphicFrame>
      <p:sp>
        <p:nvSpPr>
          <p:cNvPr id="5" name="Text Box 66"/>
          <p:cNvSpPr txBox="1">
            <a:spLocks noChangeArrowheads="1"/>
          </p:cNvSpPr>
          <p:nvPr/>
        </p:nvSpPr>
        <p:spPr bwMode="auto">
          <a:xfrm>
            <a:off x="1222375" y="69850"/>
            <a:ext cx="7700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Типовые замечания </a:t>
            </a:r>
          </a:p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у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правления муниципальных закупок Администрации города Нижний Тагил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по формированию 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локальных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сметных расчетов (ЛСР)</a:t>
            </a:r>
            <a:endParaRPr lang="ru-RU" sz="2400" dirty="0">
              <a:solidFill>
                <a:srgbClr val="000000"/>
              </a:solidFill>
              <a:latin typeface="Liberation Serif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29160"/>
              </p:ext>
            </p:extLst>
          </p:nvPr>
        </p:nvGraphicFramePr>
        <p:xfrm>
          <a:off x="431800" y="1052513"/>
          <a:ext cx="8280400" cy="1341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12"/>
                <a:gridCol w="3132088"/>
              </a:tblGrid>
              <a:tr h="39622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Замечания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</a:rPr>
                        <a:t>Основание для замечаний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Liberation Serif" pitchFamily="18" charset="0"/>
                      </a:endParaRPr>
                    </a:p>
                  </a:txBody>
                  <a:tcPr marL="91434" marR="91434" marT="45725" marB="45725"/>
                </a:tc>
              </a:tr>
              <a:tr h="396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Внесены изменения в сметные нормы 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Liberation Serif" pitchFamily="18" charset="0"/>
                        </a:rPr>
                        <a:t>Пункт 22 Методики, утв. приказом Минстроя РФ от 14.07.2022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№571/</a:t>
                      </a:r>
                      <a:r>
                        <a:rPr lang="ru-RU" sz="1000" baseline="0" dirty="0" err="1" smtClean="0">
                          <a:latin typeface="Liberation Serif" pitchFamily="18" charset="0"/>
                        </a:rPr>
                        <a:t>пр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  <a:tr h="396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latin typeface="Liberation Serif" pitchFamily="18" charset="0"/>
                        </a:rPr>
                        <a:t>Сметная документация, сформированная для осуществления закупок у единственного поставщика, а также по неконкурентным закупкам, не содержит понижающих коэффициентов к сметной стоимости выполнения работ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Liberation Serif" pitchFamily="18" charset="0"/>
                        </a:rPr>
                        <a:t>Пункт 3 постановления Администрации</a:t>
                      </a:r>
                      <a:r>
                        <a:rPr lang="ru-RU" sz="1000" baseline="0" dirty="0" smtClean="0">
                          <a:latin typeface="Liberation Serif" pitchFamily="18" charset="0"/>
                        </a:rPr>
                        <a:t> города Нижний Тагил от 02.04.2024 №815-ПА</a:t>
                      </a:r>
                      <a:endParaRPr lang="ru-RU" sz="1000" dirty="0">
                        <a:latin typeface="Liberation Serif" pitchFamily="18" charset="0"/>
                      </a:endParaRPr>
                    </a:p>
                  </a:txBody>
                  <a:tcPr marL="91434" marR="91434" marT="45737" marB="45737"/>
                </a:tc>
              </a:tr>
            </a:tbl>
          </a:graphicData>
        </a:graphic>
      </p:graphicFrame>
      <p:sp>
        <p:nvSpPr>
          <p:cNvPr id="5" name="Text Box 66"/>
          <p:cNvSpPr txBox="1">
            <a:spLocks noChangeArrowheads="1"/>
          </p:cNvSpPr>
          <p:nvPr/>
        </p:nvSpPr>
        <p:spPr bwMode="auto">
          <a:xfrm>
            <a:off x="1222375" y="69850"/>
            <a:ext cx="7700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Типовые замечания </a:t>
            </a:r>
          </a:p>
          <a:p>
            <a:pPr algn="ctr" eaLnBrk="1" hangingPunct="1"/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у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правления муниципальных закупок Администрации города Нижний Тагил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по формированию </a:t>
            </a:r>
            <a:r>
              <a:rPr lang="ru-RU" sz="1600" b="1" dirty="0" smtClean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локальных </a:t>
            </a:r>
            <a:r>
              <a:rPr lang="ru-RU" sz="1600" b="1" dirty="0">
                <a:solidFill>
                  <a:srgbClr val="000000"/>
                </a:solidFill>
                <a:latin typeface="Liberation Serif" pitchFamily="18" charset="0"/>
                <a:cs typeface="Times New Roman" pitchFamily="18" charset="0"/>
              </a:rPr>
              <a:t>сметных расчетов (ЛСР)</a:t>
            </a:r>
            <a:endParaRPr lang="ru-RU" sz="2400" dirty="0">
              <a:solidFill>
                <a:srgbClr val="000000"/>
              </a:solidFill>
              <a:latin typeface="Liberation Serif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5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1140</Words>
  <Application>Microsoft Office PowerPoint</Application>
  <PresentationFormat>Экран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Капкаев О.Ф.</dc:creator>
  <cp:lastModifiedBy>Капкаев О.Ф.</cp:lastModifiedBy>
  <cp:revision>24</cp:revision>
  <dcterms:created xsi:type="dcterms:W3CDTF">2023-02-17T09:01:17Z</dcterms:created>
  <dcterms:modified xsi:type="dcterms:W3CDTF">2025-01-30T11:21:50Z</dcterms:modified>
</cp:coreProperties>
</file>